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es.wikipedia.org/wiki/Antracita" TargetMode="External"/><Relationship Id="rId3" Type="http://schemas.openxmlformats.org/officeDocument/2006/relationships/hyperlink" Target="http://es.wikipedia.org/wiki/Antracita" TargetMode="External"/><Relationship Id="rId4" Type="http://schemas.openxmlformats.org/officeDocument/2006/relationships/hyperlink" Target="http://es.wikipedia.org/wiki/Caliza" TargetMode="External"/><Relationship Id="rId5" Type="http://schemas.openxmlformats.org/officeDocument/2006/relationships/hyperlink" Target="http://es.wikipedia.org/wiki/Caliza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-Dar la bienvenida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-Repartir panfletos</a:t>
            </a:r>
          </a:p>
          <a:p>
            <a:pPr>
              <a:spcBef>
                <a:spcPts val="0"/>
              </a:spcBef>
              <a:buNone/>
            </a:pPr>
            <a:r>
              <a:rPr lang="es"/>
              <a:t>-¿Qué opinión hay de Corea?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La 1ª tasa mas alta de deforestacion en el mundo es Honduras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Sale Adrián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Hablar sobre la precariedad en otros países de Asia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Sale Pablo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1200"/>
              <a:t>los móviles eran prohibidos hasta 2012 a los turistas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Además de exportar productos industriales también exportan, productos tradicionales, automóviles, licores y ropa hecha a base de vinalon que tambien se puede llamar Fibra Juche. Producida a partir de alcohol de polivinilo 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usando</a:t>
            </a:r>
            <a:r>
              <a:rPr lang="es">
                <a:hlinkClick r:id="rId2"/>
              </a:rPr>
              <a:t> </a:t>
            </a:r>
            <a:r>
              <a:rPr lang="es" u="sng">
                <a:solidFill>
                  <a:schemeClr val="hlink"/>
                </a:solidFill>
                <a:hlinkClick r:id="rId3"/>
              </a:rPr>
              <a:t>antracita</a:t>
            </a:r>
            <a:r>
              <a:rPr lang="es"/>
              <a:t> y</a:t>
            </a:r>
            <a:r>
              <a:rPr lang="es">
                <a:hlinkClick r:id="rId4"/>
              </a:rPr>
              <a:t> </a:t>
            </a:r>
            <a:r>
              <a:rPr lang="es" u="sng">
                <a:solidFill>
                  <a:schemeClr val="hlink"/>
                </a:solidFill>
                <a:hlinkClick r:id="rId5"/>
              </a:rPr>
              <a:t>caliza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Tambien existe las fuerza de aviacion coreana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Hablar sobre lo escrito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Preguntar si quieren escuhar el himno</a:t>
            </a:r>
          </a:p>
          <a:p>
            <a:pPr>
              <a:spcBef>
                <a:spcPts val="0"/>
              </a:spcBef>
              <a:buNone/>
            </a:pPr>
            <a:r>
              <a:rPr lang="es"/>
              <a:t>¿Lo conocíais?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Hablar sobre el maltrato a Corea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Agrandar esto un poco</a:t>
            </a:r>
          </a:p>
          <a:p>
            <a:pPr>
              <a:spcBef>
                <a:spcPts val="0"/>
              </a:spcBef>
              <a:buNone/>
            </a:pPr>
            <a:r>
              <a:rPr lang="es"/>
              <a:t>Dar la idea de que Corea está marginada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Hablar sobre el comunismo y los países que quedan</a:t>
            </a:r>
          </a:p>
          <a:p>
            <a:pPr>
              <a:spcBef>
                <a:spcPts val="0"/>
              </a:spcBef>
              <a:buNone/>
            </a:pPr>
            <a:r>
              <a:rPr lang="es"/>
              <a:t>Analizar la imagen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Ver entrevista o al final?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Sale Raúl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Hace poco capturaron a 16 pescadores norcoreanos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Relationship Id="rId4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es.wikipedia.org/wiki/Comunismo" TargetMode="External"/><Relationship Id="rId4" Type="http://schemas.openxmlformats.org/officeDocument/2006/relationships/hyperlink" Target="http://es.wikipedia.org/wiki/Asia" TargetMode="External"/><Relationship Id="rId5" Type="http://schemas.openxmlformats.org/officeDocument/2006/relationships/image" Target="../media/image15.jpg"/><Relationship Id="rId6" Type="http://schemas.openxmlformats.org/officeDocument/2006/relationships/image" Target="../media/image10.jpg"/><Relationship Id="rId7" Type="http://schemas.openxmlformats.org/officeDocument/2006/relationships/image" Target="../media/image17.jpg"/><Relationship Id="rId8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#slide=id.ge024619d_025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#slide=firs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es.wikipedia.org/wiki/Arroz" TargetMode="External"/><Relationship Id="rId4" Type="http://schemas.openxmlformats.org/officeDocument/2006/relationships/image" Target="../media/image04.jpg"/><Relationship Id="rId5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jpg"/><Relationship Id="rId4" Type="http://schemas.openxmlformats.org/officeDocument/2006/relationships/image" Target="../media/image0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1111575" y="-166348"/>
            <a:ext cx="6400799" cy="1333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solidFill>
                  <a:srgbClr val="3C78D8"/>
                </a:solidFill>
              </a:rPr>
              <a:t>Corea del Norte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501800" y="5811600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>
                <a:solidFill>
                  <a:srgbClr val="FBFBFB"/>
                </a:solidFill>
              </a:rPr>
              <a:t>Análisis de los sectores económicos de</a:t>
            </a:r>
            <a:r>
              <a:rPr lang="es"/>
              <a:t> </a:t>
            </a:r>
            <a:r>
              <a:rPr lang="es">
                <a:solidFill>
                  <a:srgbClr val="85200C"/>
                </a:solidFill>
              </a:rPr>
              <a:t>Corea del Norte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57200" y="373312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4800" u="sng">
                <a:solidFill>
                  <a:srgbClr val="FFD966"/>
                </a:solidFill>
              </a:rPr>
              <a:t>EXPLOTACIÓN FORESTAL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69500" y="1516325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Corea del Norte es la 8ª tasa más alta de deforestación en el mundo con un 61% de sus bosques talados, desde 1990 la deforestación ha sido muy veloz pues los bosques han disminuido en un 25%, además la gran parte de los bosques son caducifolios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685800" y="1244373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u="sng">
                <a:solidFill>
                  <a:schemeClr val="accent1"/>
                </a:solidFill>
              </a:rPr>
              <a:t>SECTOR SECUNDARIO</a:t>
            </a:r>
          </a:p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746625" y="2684412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Industria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Minería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Producción energética</a:t>
            </a:r>
          </a:p>
          <a:p>
            <a:pPr>
              <a:spcBef>
                <a:spcPts val="0"/>
              </a:spcBef>
              <a:buNone/>
            </a:pPr>
            <a:r>
              <a:rPr lang="es"/>
              <a:t>Construcción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4800" u="sng">
                <a:solidFill>
                  <a:schemeClr val="accent1"/>
                </a:solidFill>
              </a:rPr>
              <a:t>INDUSTRIA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La estrategia de desarrollo autosuficiente de Corea del Norte le ha dado importancia a la industria pesada. Entre los años 1954 y 1976 más del 50% de los fondos iban destinados a este tipo de industria. También posee industria ligera aunque de menor importancia en el PIB.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Un  producto importante en el país es el vinalón, una fibra sintética diseñada y fabricada en Corea del Norte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417650"/>
            <a:ext cx="6096000" cy="51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4800" u="sng">
                <a:solidFill>
                  <a:schemeClr val="accent1"/>
                </a:solidFill>
              </a:rPr>
              <a:t>MINERÍA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Corea del Norte posee abundantes reservas de metales útiles para la fabricación de acero como cromo, molidebmo,níquel, tungsteno, vanadio o cobalto.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425" y="3860225"/>
            <a:ext cx="2905125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4800" u="sng">
                <a:solidFill>
                  <a:schemeClr val="accent1"/>
                </a:solidFill>
              </a:rPr>
              <a:t>P. ENERGÉTICA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La producción energética de Corea del Norte está ajustada a su consumo ya que debido a su autosuficiencia. Por ello su balanza energética es positiva. Además Corea posee de grandes recursos para proveer esa energía. Actualmente Corea del Norte está investigando la tecnología nuclear con fines pacíficos y no pacíficos.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4800" u="sng">
                <a:solidFill>
                  <a:schemeClr val="accent1"/>
                </a:solidFill>
              </a:rPr>
              <a:t>CONSTRUCCIÓN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La construcción en Corea del Norte no tiene una gran importancia en la economía. Su edificio más importante es el hotel Ryugyong.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81300"/>
            <a:ext cx="5810250" cy="40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0501" y="0"/>
            <a:ext cx="368349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ctrTitle"/>
          </p:nvPr>
        </p:nvSpPr>
        <p:spPr>
          <a:xfrm>
            <a:off x="837850" y="1685348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u="sng">
                <a:solidFill>
                  <a:srgbClr val="85200C"/>
                </a:solidFill>
              </a:rPr>
              <a:t>SECTOR TERCIARIO</a:t>
            </a:r>
          </a:p>
        </p:txBody>
      </p:sp>
      <p:sp>
        <p:nvSpPr>
          <p:cNvPr id="128" name="Shape 128"/>
          <p:cNvSpPr txBox="1"/>
          <p:nvPr>
            <p:ph idx="1" type="subTitle"/>
          </p:nvPr>
        </p:nvSpPr>
        <p:spPr>
          <a:xfrm>
            <a:off x="685800" y="32318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Turismo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Comercio</a:t>
            </a:r>
          </a:p>
          <a:p>
            <a:pPr>
              <a:spcBef>
                <a:spcPts val="0"/>
              </a:spcBef>
              <a:buNone/>
            </a:pPr>
            <a:r>
              <a:rPr lang="es"/>
              <a:t>Transporte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236704" y="0"/>
            <a:ext cx="7779300" cy="1351799"/>
          </a:xfrm>
          <a:prstGeom prst="rect">
            <a:avLst/>
          </a:prstGeom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u="sng">
              <a:solidFill>
                <a:srgbClr val="85200C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" sz="4800" u="sng">
                <a:solidFill>
                  <a:srgbClr val="85200C"/>
                </a:solidFill>
              </a:rPr>
              <a:t>TURISMO</a:t>
            </a:r>
            <a:r>
              <a:rPr lang="es" u="sng">
                <a:solidFill>
                  <a:srgbClr val="85200C"/>
                </a:solidFill>
              </a:rPr>
              <a:t> 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236704" y="1351800"/>
            <a:ext cx="8907299" cy="517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000">
                <a:solidFill>
                  <a:srgbClr val="000000"/>
                </a:solidFill>
              </a:rPr>
              <a:t>Está altamente controlado por el gobierno</a:t>
            </a:r>
            <a:r>
              <a:rPr lang="es" sz="2000">
                <a:solidFill>
                  <a:srgbClr val="000000"/>
                </a:solidFill>
                <a:hlinkClick r:id="rId3"/>
              </a:rPr>
              <a:t> comunista</a:t>
            </a:r>
            <a:r>
              <a:rPr lang="es" sz="2000">
                <a:solidFill>
                  <a:srgbClr val="000000"/>
                </a:solidFill>
              </a:rPr>
              <a:t> norcoreano. No es un destino muy visitado debido al tradicional aislamiento del país, 1500 visitantes occidentales lo visitan al año además de varios miles de</a:t>
            </a:r>
            <a:r>
              <a:rPr lang="es" sz="2000">
                <a:solidFill>
                  <a:srgbClr val="000000"/>
                </a:solidFill>
                <a:hlinkClick r:id="rId4"/>
              </a:rPr>
              <a:t> asiáticos</a:t>
            </a:r>
            <a:r>
              <a:rPr lang="es" sz="2000">
                <a:solidFill>
                  <a:srgbClr val="000000"/>
                </a:solidFill>
              </a:rPr>
              <a:t> adicionales. Los turistas siempre deben ir acompañados, en sus visitas, por un guia turistico en todo momento, la fotografía y la interacción con la aislada población local es estrictamente controlada.Los lugares turísticos importantes son:                                             </a:t>
            </a:r>
            <a:r>
              <a:rPr lang="es" sz="1000">
                <a:solidFill>
                  <a:srgbClr val="000000"/>
                </a:solidFill>
              </a:rPr>
              <a:t>                 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000">
                <a:solidFill>
                  <a:srgbClr val="000000"/>
                </a:solidFill>
              </a:rPr>
              <a:t>Monumento a Kim Il Sung              Pyongyang                                        Tumbas de Kugury                                       Arco del triunfo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125" y="3837747"/>
            <a:ext cx="1814558" cy="251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4900" y="3837746"/>
            <a:ext cx="1814559" cy="251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39881" y="3837747"/>
            <a:ext cx="2249339" cy="251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49642" y="3837747"/>
            <a:ext cx="2249339" cy="2517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ctrTitle"/>
          </p:nvPr>
        </p:nvSpPr>
        <p:spPr>
          <a:xfrm>
            <a:off x="253175" y="156300"/>
            <a:ext cx="8389200" cy="1122000"/>
          </a:xfrm>
          <a:prstGeom prst="rect">
            <a:avLst/>
          </a:prstGeom>
          <a:noFill/>
        </p:spPr>
        <p:txBody>
          <a:bodyPr anchorCtr="0" anchor="b" bIns="91425" lIns="91425" rIns="91425" tIns="91425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s" u="sng">
                <a:solidFill>
                  <a:srgbClr val="85200C"/>
                </a:solidFill>
              </a:rPr>
              <a:t>COMERCIO</a:t>
            </a:r>
          </a:p>
        </p:txBody>
      </p:sp>
      <p:sp>
        <p:nvSpPr>
          <p:cNvPr id="144" name="Shape 144"/>
          <p:cNvSpPr txBox="1"/>
          <p:nvPr>
            <p:ph idx="1" type="subTitle"/>
          </p:nvPr>
        </p:nvSpPr>
        <p:spPr>
          <a:xfrm>
            <a:off x="253175" y="1278298"/>
            <a:ext cx="8890799" cy="5579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s">
                <a:solidFill>
                  <a:srgbClr val="000000"/>
                </a:solidFill>
              </a:rPr>
              <a:t> Comercio exterior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s" sz="2400">
                <a:solidFill>
                  <a:srgbClr val="000000"/>
                </a:solidFill>
              </a:rPr>
              <a:t>El comercio exterior aumentó un 7% y alcanzó los 6810 millones de dólares en 2012. La mayoría de sus productos los exportan a Corea del Sur. Usualmente exporta materias primas para la fundición de metales siderúrgicos y aceros especiales, así como de minerales para procesos del cemento y otros.También se exportan materias como el vinalon. Dos compañías muy importante son: 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s" sz="2400">
                <a:solidFill>
                  <a:srgbClr val="000000"/>
                </a:solidFill>
              </a:rPr>
              <a:t>-La compañía mixta de máquinas Yonghwa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s" sz="2400">
                <a:solidFill>
                  <a:srgbClr val="000000"/>
                </a:solidFill>
              </a:rPr>
              <a:t>-La compañia comercial Mangyong-Sogam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4800" u="sng">
                <a:solidFill>
                  <a:srgbClr val="85200C"/>
                </a:solidFill>
              </a:rPr>
              <a:t>TRANSPORTE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548425" y="1250400"/>
            <a:ext cx="8229600" cy="50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" sz="2400"/>
              <a:t> Aviación 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/>
              <a:t>La aerolínea más importante es Air koryo y los aeropuertos más importantes son los de Chongjin, Haeju, Sunan, Samjiyon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s" sz="2400"/>
              <a:t> Ferrocarril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/>
              <a:t>Así es una estación de trenes de corea del norte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/>
          </a:p>
        </p:txBody>
      </p:sp>
      <p:sp>
        <p:nvSpPr>
          <p:cNvPr id="151" name="Shape 151">
            <a:hlinkClick/>
          </p:cNvPr>
          <p:cNvSpPr/>
          <p:nvPr/>
        </p:nvSpPr>
        <p:spPr>
          <a:xfrm>
            <a:off x="654850" y="3148175"/>
            <a:ext cx="3895299" cy="2919375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2" name="Shape 152"/>
          <p:cNvSpPr txBox="1"/>
          <p:nvPr/>
        </p:nvSpPr>
        <p:spPr>
          <a:xfrm>
            <a:off x="4835550" y="3148175"/>
            <a:ext cx="3520200" cy="29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" sz="2400"/>
              <a:t>Carreteras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/>
              <a:t>La carretera mas importante es la autopista de reunificacion que une todas las ciudades importantes de corea. El medio de transporte mas usado en las carreteras es el coche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2672" y="1523600"/>
            <a:ext cx="4521324" cy="454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4800" u="sng">
                <a:solidFill>
                  <a:schemeClr val="accent1"/>
                </a:solidFill>
              </a:rPr>
              <a:t>Datos generales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La RPDC está situada en Asia Oriental al norte de Corea del Sur y al sur de China. Su lema es "Poderosa y próspera gran nación". La capital es Pionyang. Su idoma es el coreano y su forma de gobierno es un estado socialista. Su actual líder es Kim Jong-un, heredero de Kim Jong-il. Su dominio de internet es .kp</a:t>
            </a:r>
          </a:p>
        </p:txBody>
      </p:sp>
      <p:sp>
        <p:nvSpPr>
          <p:cNvPr id="31" name="Shape 31">
            <a:hlinkClick/>
          </p:cNvPr>
          <p:cNvSpPr/>
          <p:nvPr/>
        </p:nvSpPr>
        <p:spPr>
          <a:xfrm>
            <a:off x="4572000" y="4812727"/>
            <a:ext cx="4572000" cy="2045272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" name="Shape 32"/>
          <p:cNvSpPr/>
          <p:nvPr/>
        </p:nvSpPr>
        <p:spPr>
          <a:xfrm>
            <a:off x="1050575" y="5504150"/>
            <a:ext cx="3338099" cy="106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1800">
                <a:latin typeface="Impact"/>
                <a:ea typeface="Impact"/>
                <a:cs typeface="Impact"/>
                <a:sym typeface="Impact"/>
              </a:rPr>
              <a:t>Himno de Corea del Norte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PREGUNTAS Y ACLARACIONES</a:t>
            </a:r>
          </a:p>
        </p:txBody>
      </p:sp>
      <p:sp>
        <p:nvSpPr>
          <p:cNvPr id="159" name="Shape 159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Pregunte sobre algún tema en el que no le haya quedado claro algunas cosas</a:t>
            </a:r>
          </a:p>
        </p:txBody>
      </p:sp>
      <p:sp>
        <p:nvSpPr>
          <p:cNvPr id="160" name="Shape 160"/>
          <p:cNvSpPr/>
          <p:nvPr/>
        </p:nvSpPr>
        <p:spPr>
          <a:xfrm>
            <a:off x="3076800" y="5062525"/>
            <a:ext cx="3065400" cy="1428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6A5AF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Ver la entrevista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Gracias por su atención</a:t>
            </a:r>
          </a:p>
        </p:txBody>
      </p:sp>
      <p:sp>
        <p:nvSpPr>
          <p:cNvPr id="166" name="Shape 166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Presentación realizada por Adrián Arroyo, Pablo Izquierdo y Raúl Izquierdo</a:t>
            </a:r>
          </a:p>
        </p:txBody>
      </p:sp>
      <p:sp>
        <p:nvSpPr>
          <p:cNvPr id="167" name="Shape 167"/>
          <p:cNvSpPr/>
          <p:nvPr/>
        </p:nvSpPr>
        <p:spPr>
          <a:xfrm>
            <a:off x="2855975" y="4997600"/>
            <a:ext cx="3507000" cy="1649399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Volver a empezar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4800" u="sng">
                <a:solidFill>
                  <a:schemeClr val="accent3"/>
                </a:solidFill>
              </a:rPr>
              <a:t>Contexto histórico</a:t>
            </a:r>
          </a:p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Al acabar la Segunda Guerra Mundial, Corea fue desocupada. Entonces Corea fue dividida en 2. La URSS se quedó con la parte del norte y EEUU se quedó con el sur. Así nació Corea del Norte el 9 de septiembre de 1948. Actualmente sobrevive como uno de los pocos países socialistas y es quizá el país más hermético del mundo. Recientemente su nuevo líder ha amenazado a la comunidad internacional pero el país carece de los grandes medios de los EEUU.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4800" u="sng">
                <a:solidFill>
                  <a:schemeClr val="accent5"/>
                </a:solidFill>
              </a:rPr>
              <a:t>Análisis económico</a:t>
            </a:r>
          </a:p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Actualmente Corea del Norte usa el sistema económico socialista. En este sistema los medios de producción pertenecen a los propios trabajadores. Realmente el país no posee grandes fortunas como predicaba Marx, pero reina una pobreza general debido al desequilibro en el presupuesto que destina mucho dinero a su ejército.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17650"/>
            <a:ext cx="4628750" cy="457357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/>
          <p:nvPr/>
        </p:nvSpPr>
        <p:spPr>
          <a:xfrm>
            <a:off x="5085950" y="4322175"/>
            <a:ext cx="1815599" cy="1889999"/>
          </a:xfrm>
          <a:prstGeom prst="foldedCorner">
            <a:avLst>
              <a:gd fmla="val 16667" name="adj"/>
            </a:avLst>
          </a:prstGeom>
          <a:solidFill>
            <a:srgbClr val="FFE599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En esta tabla se puede observar el porcentaje de participación en la econimía de cada sector.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4800" u="sng">
                <a:solidFill>
                  <a:schemeClr val="accent6"/>
                </a:solidFill>
              </a:rPr>
              <a:t>Entrevista a Alejandro Cao</a:t>
            </a:r>
          </a:p>
        </p:txBody>
      </p:sp>
      <p:sp>
        <p:nvSpPr>
          <p:cNvPr id="52" name="Shape 52">
            <a:hlinkClick/>
          </p:cNvPr>
          <p:cNvSpPr/>
          <p:nvPr/>
        </p:nvSpPr>
        <p:spPr>
          <a:xfrm>
            <a:off x="457199" y="1417637"/>
            <a:ext cx="8229599" cy="5106638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subTitle"/>
          </p:nvPr>
        </p:nvSpPr>
        <p:spPr>
          <a:xfrm>
            <a:off x="685800" y="2934004"/>
            <a:ext cx="7772400" cy="1410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Agricultura 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Ganadería 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Pesca </a:t>
            </a:r>
          </a:p>
          <a:p>
            <a:pPr>
              <a:spcBef>
                <a:spcPts val="0"/>
              </a:spcBef>
              <a:buNone/>
            </a:pPr>
            <a:r>
              <a:rPr lang="es"/>
              <a:t>Explotación Forestal</a:t>
            </a:r>
          </a:p>
        </p:txBody>
      </p:sp>
      <p:sp>
        <p:nvSpPr>
          <p:cNvPr id="58" name="Shape 58"/>
          <p:cNvSpPr txBox="1"/>
          <p:nvPr>
            <p:ph type="ctrTitle"/>
          </p:nvPr>
        </p:nvSpPr>
        <p:spPr>
          <a:xfrm>
            <a:off x="685800" y="1387498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u="sng">
                <a:solidFill>
                  <a:srgbClr val="FFD966"/>
                </a:solidFill>
              </a:rPr>
              <a:t>SECTOR PRIMARIO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0" y="-1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s" u="sng">
                <a:solidFill>
                  <a:srgbClr val="FFD966"/>
                </a:solidFill>
              </a:rPr>
              <a:t> AGRICULTURA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281400" y="1619973"/>
            <a:ext cx="8862600" cy="486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s" sz="1800">
                <a:solidFill>
                  <a:srgbClr val="000000"/>
                </a:solidFill>
              </a:rPr>
              <a:t>En Corea del Norte el PIB en la agricultura es del 21,6% y su ministro actualmente es Ri Chol-man.El principal producto agrícola es el</a:t>
            </a:r>
            <a:r>
              <a:rPr lang="es" sz="1800">
                <a:solidFill>
                  <a:srgbClr val="000000"/>
                </a:solidFill>
                <a:hlinkClick r:id="rId3"/>
              </a:rPr>
              <a:t> arroz</a:t>
            </a:r>
            <a:r>
              <a:rPr lang="es" sz="1800">
                <a:solidFill>
                  <a:srgbClr val="000000"/>
                </a:solidFill>
              </a:rPr>
              <a:t> y el 90% de la tierra se trabaja de forma cooperativa, la agricultura interviene en la economía con un 27,2%.Actualmente las zonas de cultivo se han expandido hasta zonas montañosas erosionando el suelo, debido a estos problemas y a la hambruna del país por la falta de productos agrícolas, Corea del Norte ha dependido de la ayuda exterior y a mercados campesinos semi-legales para sobrevivir  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s" sz="1800">
                <a:solidFill>
                  <a:srgbClr val="000000"/>
                </a:solidFill>
              </a:rPr>
              <a:t>                      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s" sz="1800">
                <a:solidFill>
                  <a:srgbClr val="000000"/>
                </a:solidFill>
              </a:rPr>
              <a:t> </a:t>
            </a:r>
          </a:p>
          <a:p>
            <a:pPr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671" y="3711032"/>
            <a:ext cx="4396491" cy="30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6162" y="3711032"/>
            <a:ext cx="4396491" cy="3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9626200" y="548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4800" u="sng">
                <a:solidFill>
                  <a:srgbClr val="FFD966"/>
                </a:solidFill>
              </a:rPr>
              <a:t>GANADERÍA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29865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La Ganadería tiene poca influencia en Corea del Norte, en ella destaca la cabaña porcina y la vacuna junto con la cría de gusanos de seda en las últimas décadas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125" y="3244725"/>
            <a:ext cx="4365124" cy="30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250" y="3244725"/>
            <a:ext cx="4275199" cy="307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4800" u="sng">
                <a:solidFill>
                  <a:srgbClr val="FFD966"/>
                </a:solidFill>
              </a:rPr>
              <a:t>LA PESCA</a:t>
            </a:r>
            <a:r>
              <a:rPr lang="es" u="sng">
                <a:solidFill>
                  <a:srgbClr val="FFD966"/>
                </a:solidFill>
              </a:rPr>
              <a:t> 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1332450"/>
            <a:ext cx="8229600" cy="525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La pesca no presenta gran influencia pues solo se utiliza para dar de comer a las familias más necesitadas, sin ir más lejos hace algunos años se descubrió a un barco norcoreano pescando ilegalmente en una zona de la Antártida 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900" y="3693475"/>
            <a:ext cx="5002550" cy="30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